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58" r:id="rId5"/>
    <p:sldId id="268" r:id="rId6"/>
    <p:sldId id="269" r:id="rId7"/>
    <p:sldId id="267" r:id="rId8"/>
    <p:sldId id="270" r:id="rId9"/>
    <p:sldId id="259" r:id="rId10"/>
    <p:sldId id="266" r:id="rId11"/>
    <p:sldId id="271" r:id="rId12"/>
    <p:sldId id="260" r:id="rId13"/>
    <p:sldId id="261" r:id="rId14"/>
    <p:sldId id="272" r:id="rId15"/>
    <p:sldId id="262" r:id="rId16"/>
    <p:sldId id="263" r:id="rId17"/>
    <p:sldId id="26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bg2">
                <a:tint val="97000"/>
                <a:hueMod val="92000"/>
                <a:satMod val="169000"/>
                <a:lumMod val="164000"/>
              </a:schemeClr>
            </a:gs>
            <a:gs pos="2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Election of 1860 and Secession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46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Republican Platform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01885" y="244308"/>
            <a:ext cx="768531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 smtClean="0">
                <a:latin typeface="Cooper Black" pitchFamily="18" charset="0"/>
              </a:rPr>
              <a:t>nonextention</a:t>
            </a:r>
            <a:r>
              <a:rPr lang="en-US" sz="2400" dirty="0" smtClean="0">
                <a:latin typeface="Cooper Black" pitchFamily="18" charset="0"/>
              </a:rPr>
              <a:t> of slavery (free-</a:t>
            </a:r>
            <a:r>
              <a:rPr lang="en-US" sz="2400" dirty="0" err="1" smtClean="0">
                <a:latin typeface="Cooper Black" pitchFamily="18" charset="0"/>
              </a:rPr>
              <a:t>soilers</a:t>
            </a:r>
            <a:r>
              <a:rPr lang="en-US" sz="2400" dirty="0" smtClean="0">
                <a:latin typeface="Cooper Black" pitchFamily="18" charset="0"/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Cooper Black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ooper Black" pitchFamily="18" charset="0"/>
              </a:rPr>
              <a:t>protective </a:t>
            </a:r>
            <a:r>
              <a:rPr lang="en-US" sz="2400" dirty="0">
                <a:latin typeface="Cooper Black" pitchFamily="18" charset="0"/>
              </a:rPr>
              <a:t>tariff (for industrialist</a:t>
            </a:r>
            <a:r>
              <a:rPr lang="en-US" sz="2400" dirty="0" smtClean="0">
                <a:latin typeface="Cooper Black" pitchFamily="18" charset="0"/>
              </a:rPr>
              <a:t>) 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Cooper Black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ooper Black" pitchFamily="18" charset="0"/>
              </a:rPr>
              <a:t>no </a:t>
            </a:r>
            <a:r>
              <a:rPr lang="en-US" sz="2400" dirty="0">
                <a:latin typeface="Cooper Black" pitchFamily="18" charset="0"/>
              </a:rPr>
              <a:t>rights for immigrants (for “Know Nothings</a:t>
            </a:r>
            <a:r>
              <a:rPr lang="en-US" sz="2400" dirty="0" smtClean="0">
                <a:latin typeface="Cooper Black" pitchFamily="18" charset="0"/>
              </a:rPr>
              <a:t>”)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Cooper Black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ooper Black" pitchFamily="18" charset="0"/>
              </a:rPr>
              <a:t>Pacific </a:t>
            </a:r>
            <a:r>
              <a:rPr lang="en-US" sz="2400" dirty="0">
                <a:latin typeface="Cooper Black" pitchFamily="18" charset="0"/>
              </a:rPr>
              <a:t>Railroad (for Northwest</a:t>
            </a:r>
            <a:r>
              <a:rPr lang="en-US" sz="2400" dirty="0" smtClean="0">
                <a:latin typeface="Cooper Black" pitchFamily="18" charset="0"/>
              </a:rPr>
              <a:t>) 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Cooper Black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ooper Black" pitchFamily="18" charset="0"/>
              </a:rPr>
              <a:t>internal </a:t>
            </a:r>
            <a:r>
              <a:rPr lang="en-US" sz="2400" dirty="0">
                <a:latin typeface="Cooper Black" pitchFamily="18" charset="0"/>
              </a:rPr>
              <a:t>improvements in the </a:t>
            </a:r>
            <a:r>
              <a:rPr lang="en-US" sz="2400" dirty="0" smtClean="0">
                <a:latin typeface="Cooper Black" pitchFamily="18" charset="0"/>
              </a:rPr>
              <a:t>West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latin typeface="Cooper Black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ooper Black" pitchFamily="18" charset="0"/>
              </a:rPr>
              <a:t>free </a:t>
            </a:r>
            <a:r>
              <a:rPr lang="en-US" sz="2400" dirty="0">
                <a:latin typeface="Cooper Black" pitchFamily="18" charset="0"/>
              </a:rPr>
              <a:t>Homesteads from public lands </a:t>
            </a:r>
            <a:r>
              <a:rPr lang="en-US" sz="2400" dirty="0" smtClean="0">
                <a:latin typeface="Cooper Black" pitchFamily="18" charset="0"/>
              </a:rPr>
              <a:t>(farmers</a:t>
            </a:r>
            <a:r>
              <a:rPr lang="en-US" sz="2400" dirty="0">
                <a:latin typeface="Cooper Black" pitchFamily="18" charset="0"/>
              </a:rPr>
              <a:t>) </a:t>
            </a:r>
          </a:p>
        </p:txBody>
      </p:sp>
      <p:pic>
        <p:nvPicPr>
          <p:cNvPr id="5" name="Picture 4" descr="Lincoln 1869.jpg"/>
          <p:cNvPicPr>
            <a:picLocks noChangeAspect="1"/>
          </p:cNvPicPr>
          <p:nvPr/>
        </p:nvPicPr>
        <p:blipFill>
          <a:blip r:embed="rId2" cstate="print"/>
          <a:srcRect l="15050" r="32958" b="43333"/>
          <a:stretch>
            <a:fillRect/>
          </a:stretch>
        </p:blipFill>
        <p:spPr>
          <a:xfrm>
            <a:off x="864147" y="410569"/>
            <a:ext cx="3037588" cy="4076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118704"/>
            <a:ext cx="8534400" cy="1507067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4" name="Picture 3" descr="ElectoralCollege1860-Lar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3067" y="163284"/>
            <a:ext cx="9989590" cy="5366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54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9131968" cy="52457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III. Election of 1860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A</a:t>
            </a:r>
            <a:r>
              <a:rPr lang="en-US" dirty="0">
                <a:solidFill>
                  <a:schemeClr val="tx1"/>
                </a:solidFill>
              </a:rPr>
              <a:t>. Abraham Lincoln elected president with only 40% of the popular vote; </a:t>
            </a:r>
            <a:r>
              <a:rPr lang="en-US" dirty="0" smtClean="0">
                <a:solidFill>
                  <a:schemeClr val="tx1"/>
                </a:solidFill>
              </a:rPr>
              <a:t>	most </a:t>
            </a:r>
            <a:r>
              <a:rPr lang="en-US" dirty="0">
                <a:solidFill>
                  <a:schemeClr val="tx1"/>
                </a:solidFill>
              </a:rPr>
              <a:t>sectional election in history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	1</a:t>
            </a:r>
            <a:r>
              <a:rPr lang="en-US" dirty="0">
                <a:solidFill>
                  <a:schemeClr val="tx1"/>
                </a:solidFill>
              </a:rPr>
              <a:t>. Lincoln won all Northern States except for NJ and MO (180 </a:t>
            </a:r>
            <a:r>
              <a:rPr lang="en-US" dirty="0" smtClean="0">
                <a:solidFill>
                  <a:schemeClr val="tx1"/>
                </a:solidFill>
              </a:rPr>
              <a:t>				electoral </a:t>
            </a:r>
            <a:r>
              <a:rPr lang="en-US" dirty="0">
                <a:solidFill>
                  <a:schemeClr val="tx1"/>
                </a:solidFill>
              </a:rPr>
              <a:t>votes to 123)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en-US" dirty="0" smtClean="0">
                <a:solidFill>
                  <a:schemeClr val="tx1"/>
                </a:solidFill>
              </a:rPr>
              <a:t>	a</a:t>
            </a:r>
            <a:r>
              <a:rPr lang="en-US" dirty="0">
                <a:solidFill>
                  <a:schemeClr val="tx1"/>
                </a:solidFill>
              </a:rPr>
              <a:t>. Lincoln not on even on the ballot in 10 southern states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en-US" dirty="0" smtClean="0">
                <a:solidFill>
                  <a:schemeClr val="tx1"/>
                </a:solidFill>
              </a:rPr>
              <a:t>	b</a:t>
            </a:r>
            <a:r>
              <a:rPr lang="en-US" dirty="0">
                <a:solidFill>
                  <a:schemeClr val="tx1"/>
                </a:solidFill>
              </a:rPr>
              <a:t>. South Carolina was </a:t>
            </a:r>
            <a:r>
              <a:rPr lang="en-US" dirty="0" smtClean="0">
                <a:solidFill>
                  <a:schemeClr val="tx1"/>
                </a:solidFill>
              </a:rPr>
              <a:t>not happy </a:t>
            </a:r>
            <a:r>
              <a:rPr lang="en-US" dirty="0">
                <a:solidFill>
                  <a:schemeClr val="tx1"/>
                </a:solidFill>
              </a:rPr>
              <a:t>with result, reason to secede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	2</a:t>
            </a:r>
            <a:r>
              <a:rPr lang="en-US" dirty="0">
                <a:solidFill>
                  <a:schemeClr val="tx1"/>
                </a:solidFill>
              </a:rPr>
              <a:t>. Breckinridge won all the Deep South states plus Arkansas, </a:t>
            </a:r>
            <a:r>
              <a:rPr lang="en-US" dirty="0" smtClean="0">
                <a:solidFill>
                  <a:schemeClr val="tx1"/>
                </a:solidFill>
              </a:rPr>
              <a:t>				Maryland</a:t>
            </a:r>
            <a:r>
              <a:rPr lang="en-US" dirty="0">
                <a:solidFill>
                  <a:schemeClr val="tx1"/>
                </a:solidFill>
              </a:rPr>
              <a:t>, Delaware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	3</a:t>
            </a:r>
            <a:r>
              <a:rPr lang="en-US" dirty="0">
                <a:solidFill>
                  <a:schemeClr val="tx1"/>
                </a:solidFill>
              </a:rPr>
              <a:t>. Bell won Border States of Virginia, Kentucky and mid-slave state of </a:t>
            </a:r>
            <a:r>
              <a:rPr lang="en-US" dirty="0" smtClean="0">
                <a:solidFill>
                  <a:schemeClr val="tx1"/>
                </a:solidFill>
              </a:rPr>
              <a:t>		Tennessee</a:t>
            </a:r>
            <a:r>
              <a:rPr lang="en-US" dirty="0">
                <a:solidFill>
                  <a:schemeClr val="tx1"/>
                </a:solidFill>
              </a:rPr>
              <a:t> 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	4</a:t>
            </a:r>
            <a:r>
              <a:rPr lang="en-US" dirty="0">
                <a:solidFill>
                  <a:schemeClr val="tx1"/>
                </a:solidFill>
              </a:rPr>
              <a:t>. Douglas won only MO and NJ but finished 2nd in popular votes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B</a:t>
            </a:r>
            <a:r>
              <a:rPr lang="en-US" dirty="0">
                <a:solidFill>
                  <a:schemeClr val="tx1"/>
                </a:solidFill>
              </a:rPr>
              <a:t>. South still had control of both Houses of Congress and a 5-4 majority </a:t>
            </a:r>
            <a:r>
              <a:rPr lang="en-US" dirty="0" smtClean="0">
                <a:solidFill>
                  <a:schemeClr val="tx1"/>
                </a:solidFill>
              </a:rPr>
              <a:t>	on </a:t>
            </a:r>
            <a:r>
              <a:rPr lang="en-US" dirty="0">
                <a:solidFill>
                  <a:schemeClr val="tx1"/>
                </a:solidFill>
              </a:rPr>
              <a:t>Supreme Court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67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474" y="685800"/>
            <a:ext cx="11391416" cy="54382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IV. Southern States Secede from Union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A</a:t>
            </a:r>
            <a:r>
              <a:rPr lang="en-US" dirty="0">
                <a:solidFill>
                  <a:schemeClr val="tx1"/>
                </a:solidFill>
              </a:rPr>
              <a:t>.  Southern States leave the Union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	1</a:t>
            </a:r>
            <a:r>
              <a:rPr lang="en-US" dirty="0">
                <a:solidFill>
                  <a:schemeClr val="tx1"/>
                </a:solidFill>
              </a:rPr>
              <a:t>. Four days after the election of Lincoln, the "Black Republican", South Carolina </a:t>
            </a:r>
            <a:r>
              <a:rPr lang="en-US" dirty="0" smtClean="0">
                <a:solidFill>
                  <a:schemeClr val="tx1"/>
                </a:solidFill>
              </a:rPr>
              <a:t>			legislature 	unanimously </a:t>
            </a:r>
            <a:r>
              <a:rPr lang="en-US" dirty="0">
                <a:solidFill>
                  <a:schemeClr val="tx1"/>
                </a:solidFill>
              </a:rPr>
              <a:t>called for a special convention in Charleston. (Dec 20, </a:t>
            </a:r>
            <a:r>
              <a:rPr lang="en-US" dirty="0" smtClean="0">
                <a:solidFill>
                  <a:schemeClr val="tx1"/>
                </a:solidFill>
              </a:rPr>
              <a:t>			1860 </a:t>
            </a:r>
            <a:r>
              <a:rPr lang="en-US" dirty="0">
                <a:solidFill>
                  <a:schemeClr val="tx1"/>
                </a:solidFill>
              </a:rPr>
              <a:t>– unanimous vote)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	2</a:t>
            </a:r>
            <a:r>
              <a:rPr lang="en-US" dirty="0">
                <a:solidFill>
                  <a:schemeClr val="tx1"/>
                </a:solidFill>
              </a:rPr>
              <a:t>. Within six weeks, six other states seceded (Mississippi, Florida, Alabama, Georgia, </a:t>
            </a:r>
            <a:r>
              <a:rPr lang="en-US" dirty="0" smtClean="0">
                <a:solidFill>
                  <a:schemeClr val="tx1"/>
                </a:solidFill>
              </a:rPr>
              <a:t>		Louisiana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Texas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en-US" dirty="0" smtClean="0">
                <a:solidFill>
                  <a:schemeClr val="tx1"/>
                </a:solidFill>
              </a:rPr>
              <a:t>	a</a:t>
            </a:r>
            <a:r>
              <a:rPr lang="en-US" dirty="0">
                <a:solidFill>
                  <a:schemeClr val="tx1"/>
                </a:solidFill>
              </a:rPr>
              <a:t>. This all took place during Buchanan’s “lame-duck period”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	3. </a:t>
            </a:r>
            <a:r>
              <a:rPr lang="en-US" dirty="0">
                <a:solidFill>
                  <a:schemeClr val="tx1"/>
                </a:solidFill>
              </a:rPr>
              <a:t>Four other states secede in April 1861 after Lincoln calls for troops (Virginia, </a:t>
            </a:r>
            <a:r>
              <a:rPr lang="en-US" dirty="0" smtClean="0">
                <a:solidFill>
                  <a:schemeClr val="tx1"/>
                </a:solidFill>
              </a:rPr>
              <a:t>				Arkansas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North Carolina</a:t>
            </a:r>
            <a:r>
              <a:rPr lang="en-US" dirty="0">
                <a:solidFill>
                  <a:schemeClr val="tx1"/>
                </a:solidFill>
              </a:rPr>
              <a:t>, Tennessee)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B</a:t>
            </a:r>
            <a:r>
              <a:rPr lang="en-US" dirty="0">
                <a:solidFill>
                  <a:schemeClr val="tx1"/>
                </a:solidFill>
              </a:rPr>
              <a:t>. Confederate States of America formed in Montgomery, AL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	1</a:t>
            </a:r>
            <a:r>
              <a:rPr lang="en-US" dirty="0">
                <a:solidFill>
                  <a:schemeClr val="tx1"/>
                </a:solidFill>
              </a:rPr>
              <a:t>. Jefferson Davis is chosen as president of the government (later moved to </a:t>
            </a:r>
            <a:r>
              <a:rPr lang="en-US" dirty="0" smtClean="0">
                <a:solidFill>
                  <a:schemeClr val="tx1"/>
                </a:solidFill>
              </a:rPr>
              <a:t>				Richmond</a:t>
            </a:r>
            <a:r>
              <a:rPr lang="en-US" dirty="0">
                <a:solidFill>
                  <a:schemeClr val="tx1"/>
                </a:solidFill>
              </a:rPr>
              <a:t>, Va., </a:t>
            </a:r>
            <a:r>
              <a:rPr lang="en-US" dirty="0" smtClean="0">
                <a:solidFill>
                  <a:schemeClr val="tx1"/>
                </a:solidFill>
              </a:rPr>
              <a:t>after </a:t>
            </a:r>
            <a:r>
              <a:rPr lang="en-US" dirty="0">
                <a:solidFill>
                  <a:schemeClr val="tx1"/>
                </a:solidFill>
              </a:rPr>
              <a:t>Virginia votes to leave the Union)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11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10367416" cy="4658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C. President Buchanan does little to prevent secession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1. Claimed the Constitution did not give him authority to stop secession </a:t>
            </a:r>
            <a:r>
              <a:rPr lang="en-US" dirty="0" smtClean="0">
                <a:solidFill>
                  <a:schemeClr val="tx1"/>
                </a:solidFill>
              </a:rPr>
              <a:t>			with </a:t>
            </a:r>
            <a:r>
              <a:rPr lang="en-US" dirty="0">
                <a:solidFill>
                  <a:schemeClr val="tx1"/>
                </a:solidFill>
              </a:rPr>
              <a:t>force.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2. Northern army at this point was small, weak and scattered on frontier.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3. Many of his advisors were “pro-southern”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4. Northern sentiment favored peaceful resolution rather than war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5. Buchanan’s wait and see approach probably helped save the Union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	a. Use of immediate force would have probably driven border states of </a:t>
            </a:r>
            <a:r>
              <a:rPr lang="en-US" dirty="0" smtClean="0">
                <a:solidFill>
                  <a:schemeClr val="tx1"/>
                </a:solidFill>
              </a:rPr>
              <a:t>			Maryland </a:t>
            </a:r>
            <a:r>
              <a:rPr lang="en-US" dirty="0">
                <a:solidFill>
                  <a:schemeClr val="tx1"/>
                </a:solidFill>
              </a:rPr>
              <a:t>and 	</a:t>
            </a:r>
            <a:r>
              <a:rPr lang="en-US" dirty="0" smtClean="0">
                <a:solidFill>
                  <a:schemeClr val="tx1"/>
                </a:solidFill>
              </a:rPr>
              <a:t>Kentucky </a:t>
            </a:r>
            <a:r>
              <a:rPr lang="en-US" dirty="0">
                <a:solidFill>
                  <a:schemeClr val="tx1"/>
                </a:solidFill>
              </a:rPr>
              <a:t>to the South. This would have sealed the </a:t>
            </a:r>
            <a:r>
              <a:rPr lang="en-US" dirty="0" smtClean="0">
                <a:solidFill>
                  <a:schemeClr val="tx1"/>
                </a:solidFill>
              </a:rPr>
              <a:t>					Union’s </a:t>
            </a:r>
            <a:r>
              <a:rPr lang="en-US" dirty="0">
                <a:solidFill>
                  <a:schemeClr val="tx1"/>
                </a:solidFill>
              </a:rPr>
              <a:t>fate.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49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822" y="220579"/>
            <a:ext cx="11026525" cy="5871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D. Reasons for Southern Secession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1</a:t>
            </a:r>
            <a:r>
              <a:rPr lang="en-US" dirty="0">
                <a:solidFill>
                  <a:schemeClr val="tx1"/>
                </a:solidFill>
              </a:rPr>
              <a:t>. Alarmed at the political balance tipping in favor of the North. 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2</a:t>
            </a:r>
            <a:r>
              <a:rPr lang="en-US" dirty="0">
                <a:solidFill>
                  <a:schemeClr val="tx1"/>
                </a:solidFill>
              </a:rPr>
              <a:t>. Horrified at victory of the sectional Republican Party which appeared to threaten their </a:t>
            </a:r>
            <a:r>
              <a:rPr lang="en-US" dirty="0" smtClean="0">
                <a:solidFill>
                  <a:schemeClr val="tx1"/>
                </a:solidFill>
              </a:rPr>
              <a:t>	rights </a:t>
            </a:r>
            <a:r>
              <a:rPr lang="en-US" dirty="0">
                <a:solidFill>
                  <a:schemeClr val="tx1"/>
                </a:solidFill>
              </a:rPr>
              <a:t>as a slaveholding minority. 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	3</a:t>
            </a:r>
            <a:r>
              <a:rPr lang="en-US" dirty="0">
                <a:solidFill>
                  <a:schemeClr val="tx1"/>
                </a:solidFill>
              </a:rPr>
              <a:t>. Angry over free-soil criticism and abolitionism, and northern interference such as the </a:t>
            </a:r>
            <a:r>
              <a:rPr lang="en-US" dirty="0" smtClean="0">
                <a:solidFill>
                  <a:schemeClr val="tx1"/>
                </a:solidFill>
              </a:rPr>
              <a:t>	Underground </a:t>
            </a:r>
            <a:r>
              <a:rPr lang="en-US" dirty="0">
                <a:solidFill>
                  <a:schemeClr val="tx1"/>
                </a:solidFill>
              </a:rPr>
              <a:t>Railroad and John Brown’s raid. 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4</a:t>
            </a:r>
            <a:r>
              <a:rPr lang="en-US" dirty="0">
                <a:solidFill>
                  <a:schemeClr val="tx1"/>
                </a:solidFill>
              </a:rPr>
              <a:t>. Many southerners felt secession would be unopposed 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. Northern industrialists dependent on southern repayment of loans and cotton </a:t>
            </a:r>
            <a:r>
              <a:rPr lang="en-US" dirty="0" smtClean="0">
                <a:solidFill>
                  <a:schemeClr val="tx1"/>
                </a:solidFill>
              </a:rPr>
              <a:t>			could </a:t>
            </a:r>
            <a:r>
              <a:rPr lang="en-US" dirty="0">
                <a:solidFill>
                  <a:schemeClr val="tx1"/>
                </a:solidFill>
              </a:rPr>
              <a:t>not </a:t>
            </a:r>
            <a:r>
              <a:rPr lang="en-US" dirty="0" smtClean="0">
                <a:solidFill>
                  <a:schemeClr val="tx1"/>
                </a:solidFill>
              </a:rPr>
              <a:t>afford </a:t>
            </a:r>
            <a:r>
              <a:rPr lang="en-US" dirty="0">
                <a:solidFill>
                  <a:schemeClr val="tx1"/>
                </a:solidFill>
              </a:rPr>
              <a:t>to cut economic ties. 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           	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b. Debts could be repudiated in case of war. 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       </a:t>
            </a:r>
            <a:r>
              <a:rPr lang="en-US" dirty="0" smtClean="0">
                <a:solidFill>
                  <a:schemeClr val="tx1"/>
                </a:solidFill>
              </a:rPr>
              <a:t>5</a:t>
            </a:r>
            <a:r>
              <a:rPr lang="en-US" dirty="0">
                <a:solidFill>
                  <a:schemeClr val="tx1"/>
                </a:solidFill>
              </a:rPr>
              <a:t>. Opportunity to end generations of dependence to the North. 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         	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. Independent South could develop its own banking and shipping while trading </a:t>
            </a:r>
            <a:r>
              <a:rPr lang="en-US" dirty="0" smtClean="0">
                <a:solidFill>
                  <a:schemeClr val="tx1"/>
                </a:solidFill>
              </a:rPr>
              <a:t>			directly with </a:t>
            </a:r>
            <a:r>
              <a:rPr lang="en-US" dirty="0">
                <a:solidFill>
                  <a:schemeClr val="tx1"/>
                </a:solidFill>
              </a:rPr>
              <a:t>Europe. 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            	</a:t>
            </a:r>
            <a:r>
              <a:rPr lang="en-US" dirty="0" smtClean="0">
                <a:solidFill>
                  <a:schemeClr val="tx1"/>
                </a:solidFill>
              </a:rPr>
              <a:t>b</a:t>
            </a:r>
            <a:r>
              <a:rPr lang="en-US" dirty="0">
                <a:solidFill>
                  <a:schemeClr val="tx1"/>
                </a:solidFill>
              </a:rPr>
              <a:t>. No longer at the mercy of northern industrialists crying for higher tariffs. 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        </a:t>
            </a:r>
            <a:r>
              <a:rPr lang="en-US" dirty="0" smtClean="0">
                <a:solidFill>
                  <a:schemeClr val="tx1"/>
                </a:solidFill>
              </a:rPr>
              <a:t>6</a:t>
            </a:r>
            <a:r>
              <a:rPr lang="en-US" dirty="0">
                <a:solidFill>
                  <a:schemeClr val="tx1"/>
                </a:solidFill>
              </a:rPr>
              <a:t>. Morally they were in the right 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        	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. 13 original states had voluntarily entered the Union; now southern states were 			</a:t>
            </a:r>
            <a:r>
              <a:rPr lang="en-US" dirty="0" smtClean="0">
                <a:solidFill>
                  <a:schemeClr val="tx1"/>
                </a:solidFill>
              </a:rPr>
              <a:t>voluntarily </a:t>
            </a:r>
            <a:r>
              <a:rPr lang="en-US" dirty="0">
                <a:solidFill>
                  <a:schemeClr val="tx1"/>
                </a:solidFill>
              </a:rPr>
              <a:t>withdrawing from it. 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           	</a:t>
            </a:r>
            <a:r>
              <a:rPr lang="en-US" dirty="0" smtClean="0">
                <a:solidFill>
                  <a:schemeClr val="tx1"/>
                </a:solidFill>
              </a:rPr>
              <a:t>b</a:t>
            </a:r>
            <a:r>
              <a:rPr lang="en-US" dirty="0">
                <a:solidFill>
                  <a:schemeClr val="tx1"/>
                </a:solidFill>
              </a:rPr>
              <a:t>. Saw self-determination of the Declaration of Independence as applying to them.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. Right to replace gov’t with one that meets the needs of the people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25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032" y="268705"/>
            <a:ext cx="11026525" cy="54583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V. Crittenden Amendments (December 18-31, 1860)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A. Proposed by Senator John J. Crittenden of Kentucky (heir to political throne of Clay)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B. Designed to appease the South, give peace one more try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C. Provisions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1. Slavery in the territories was to be prohibited north of 36-30 but was to be given full </a:t>
            </a:r>
            <a:r>
              <a:rPr lang="en-US" dirty="0" smtClean="0">
                <a:solidFill>
                  <a:schemeClr val="tx1"/>
                </a:solidFill>
              </a:rPr>
              <a:t>		federal </a:t>
            </a:r>
            <a:r>
              <a:rPr lang="en-US" dirty="0">
                <a:solidFill>
                  <a:schemeClr val="tx1"/>
                </a:solidFill>
              </a:rPr>
              <a:t>	protection south of that line existing or “hereafter to be acquired” (aka </a:t>
            </a:r>
            <a:r>
              <a:rPr lang="en-US" dirty="0" smtClean="0">
                <a:solidFill>
                  <a:schemeClr val="tx1"/>
                </a:solidFill>
              </a:rPr>
              <a:t>			Cuba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2. Popular sovereignty for future states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D. Rejected by Lincoln, all hope of compromise gone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1. Lincoln believed he was elected on the principle of the non-extension of slavery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E. </a:t>
            </a:r>
            <a:r>
              <a:rPr lang="en-US" i="1" dirty="0">
                <a:solidFill>
                  <a:schemeClr val="tx1"/>
                </a:solidFill>
              </a:rPr>
              <a:t>Charleston Courier</a:t>
            </a:r>
            <a:r>
              <a:rPr lang="en-US" dirty="0">
                <a:solidFill>
                  <a:schemeClr val="tx1"/>
                </a:solidFill>
              </a:rPr>
              <a:t> 1861 editorial: "Men at Washington think there is no chance for </a:t>
            </a:r>
            <a:r>
              <a:rPr lang="en-US" dirty="0" smtClean="0">
                <a:solidFill>
                  <a:schemeClr val="tx1"/>
                </a:solidFill>
              </a:rPr>
              <a:t>	peace</a:t>
            </a:r>
            <a:r>
              <a:rPr lang="en-US" dirty="0">
                <a:solidFill>
                  <a:schemeClr val="tx1"/>
                </a:solidFill>
              </a:rPr>
              <a:t>, and </a:t>
            </a:r>
            <a:r>
              <a:rPr lang="en-US" dirty="0" smtClean="0">
                <a:solidFill>
                  <a:schemeClr val="tx1"/>
                </a:solidFill>
              </a:rPr>
              <a:t>indeed </a:t>
            </a:r>
            <a:r>
              <a:rPr lang="en-US" dirty="0">
                <a:solidFill>
                  <a:schemeClr val="tx1"/>
                </a:solidFill>
              </a:rPr>
              <a:t>we can see but little, everything looks gloomy. The Crittenden </a:t>
            </a:r>
            <a:r>
              <a:rPr lang="en-US" dirty="0" smtClean="0">
                <a:solidFill>
                  <a:schemeClr val="tx1"/>
                </a:solidFill>
              </a:rPr>
              <a:t>	resolutions </a:t>
            </a:r>
            <a:r>
              <a:rPr lang="en-US" dirty="0">
                <a:solidFill>
                  <a:schemeClr val="tx1"/>
                </a:solidFill>
              </a:rPr>
              <a:t>have been voted </a:t>
            </a:r>
            <a:r>
              <a:rPr lang="en-US" dirty="0" smtClean="0">
                <a:solidFill>
                  <a:schemeClr val="tx1"/>
                </a:solidFill>
              </a:rPr>
              <a:t>down</a:t>
            </a:r>
            <a:r>
              <a:rPr lang="en-US" dirty="0">
                <a:solidFill>
                  <a:schemeClr val="tx1"/>
                </a:solidFill>
              </a:rPr>
              <a:t>	again and again. Is there any other proposition </a:t>
            </a:r>
            <a:r>
              <a:rPr lang="en-US" dirty="0" smtClean="0">
                <a:solidFill>
                  <a:schemeClr val="tx1"/>
                </a:solidFill>
              </a:rPr>
              <a:t>	which </a:t>
            </a:r>
            <a:r>
              <a:rPr lang="en-US" dirty="0">
                <a:solidFill>
                  <a:schemeClr val="tx1"/>
                </a:solidFill>
              </a:rPr>
              <a:t>will win, that the South can accept? If not—there </a:t>
            </a:r>
            <a:r>
              <a:rPr lang="en-US" dirty="0" smtClean="0">
                <a:solidFill>
                  <a:schemeClr val="tx1"/>
                </a:solidFill>
              </a:rPr>
              <a:t>comes </a:t>
            </a:r>
            <a:r>
              <a:rPr lang="en-US" dirty="0">
                <a:solidFill>
                  <a:schemeClr val="tx1"/>
                </a:solidFill>
              </a:rPr>
              <a:t>war—and woe to the </a:t>
            </a:r>
            <a:r>
              <a:rPr lang="en-US" dirty="0" smtClean="0">
                <a:solidFill>
                  <a:schemeClr val="tx1"/>
                </a:solidFill>
              </a:rPr>
              <a:t>	wives </a:t>
            </a:r>
            <a:r>
              <a:rPr lang="en-US" dirty="0">
                <a:solidFill>
                  <a:schemeClr val="tx1"/>
                </a:solidFill>
              </a:rPr>
              <a:t>and daughters of our land; beauty will be but an incentive to crime, </a:t>
            </a:r>
            <a:r>
              <a:rPr lang="en-US" dirty="0" smtClean="0">
                <a:solidFill>
                  <a:schemeClr val="tx1"/>
                </a:solidFill>
              </a:rPr>
              <a:t>and 	plunder </a:t>
            </a:r>
            <a:r>
              <a:rPr lang="en-US" dirty="0">
                <a:solidFill>
                  <a:schemeClr val="tx1"/>
                </a:solidFill>
              </a:rPr>
              <a:t>but pay for John Brown raids. Let our citizens be prepared for the worst, it may </a:t>
            </a:r>
            <a:r>
              <a:rPr lang="en-US" dirty="0" smtClean="0">
                <a:solidFill>
                  <a:schemeClr val="tx1"/>
                </a:solidFill>
              </a:rPr>
              <a:t>	come</a:t>
            </a:r>
            <a:r>
              <a:rPr lang="en-US" dirty="0">
                <a:solidFill>
                  <a:schemeClr val="tx1"/>
                </a:solidFill>
              </a:rPr>
              <a:t>."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56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074" y="397041"/>
            <a:ext cx="11090693" cy="590750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VI. Lincoln’s Inauguration and First Days in Office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A. Lincoln’s inaugural address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1. Vowed to preserve the Union, to “hold, occupy and possess” Federal property in the South, 		</a:t>
            </a: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en-US" dirty="0">
                <a:solidFill>
                  <a:schemeClr val="tx1"/>
                </a:solidFill>
              </a:rPr>
              <a:t>Physically speaking, we cannot separate”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2. Republicans &amp; Democratic unionists agreed with speech’s firmness &amp; moderation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3. Lower South regarded it tantamount to declaration of war.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B. Lincoln’s Cabinet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1. William H. Seward (Secretary of State)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2. Salmon P. Chase (Treasury Secretary)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	a. leading abolitionist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	b. eventually appointed by Lincoln as Chief Justice of Supreme Court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3. Edwin M. Stanton (Secretary of War)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	a. Initially does not support Lincoln’s policies (called Lincoln: “the original gorilla”)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4. Cabinet frequently feuded with each other, adding pressure to Lincoln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C. Lincoln an able leader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1. Developed a genius for interpreting and leading a fickle public opinion. 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2. Showed charitableness toward South and patience toward backbiting colleagues.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56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10529220" cy="41107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I. America in 1859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A. President was James Buchannan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1. He refused to address slavery issue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2. Pennsylvanian with Southern sympathies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B. Supreme Court continued to protect slavery and the fugitive </a:t>
            </a:r>
            <a:r>
              <a:rPr lang="en-US" dirty="0" smtClean="0">
                <a:solidFill>
                  <a:schemeClr val="tx1"/>
                </a:solidFill>
              </a:rPr>
              <a:t>slave </a:t>
            </a:r>
            <a:r>
              <a:rPr lang="en-US" dirty="0">
                <a:solidFill>
                  <a:schemeClr val="tx1"/>
                </a:solidFill>
              </a:rPr>
              <a:t>laws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C. John Brown leads a raid on Harpers Ferry reigniting the slavery </a:t>
            </a:r>
            <a:r>
              <a:rPr lang="en-US" dirty="0" smtClean="0">
                <a:solidFill>
                  <a:schemeClr val="tx1"/>
                </a:solidFill>
              </a:rPr>
              <a:t>debate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1. Southerners view this as treason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2. Northerners view him as a hero (in some cases)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78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Candidates</a:t>
            </a:r>
            <a:endParaRPr lang="en-US" dirty="0"/>
          </a:p>
        </p:txBody>
      </p:sp>
      <p:pic>
        <p:nvPicPr>
          <p:cNvPr id="4" name="Picture 3" descr="belljohnt.jpg"/>
          <p:cNvPicPr>
            <a:picLocks noChangeAspect="1"/>
          </p:cNvPicPr>
          <p:nvPr/>
        </p:nvPicPr>
        <p:blipFill>
          <a:blip r:embed="rId2" cstate="print"/>
          <a:srcRect b="9724"/>
          <a:stretch>
            <a:fillRect/>
          </a:stretch>
        </p:blipFill>
        <p:spPr>
          <a:xfrm>
            <a:off x="9218612" y="882475"/>
            <a:ext cx="1676400" cy="2249905"/>
          </a:xfrm>
          <a:prstGeom prst="rect">
            <a:avLst/>
          </a:prstGeom>
        </p:spPr>
      </p:pic>
      <p:pic>
        <p:nvPicPr>
          <p:cNvPr id="5" name="Picture 4" descr="BreckinridgeJohn.jpg"/>
          <p:cNvPicPr>
            <a:picLocks noChangeAspect="1"/>
          </p:cNvPicPr>
          <p:nvPr/>
        </p:nvPicPr>
        <p:blipFill>
          <a:blip r:embed="rId3" cstate="print"/>
          <a:srcRect r="9524"/>
          <a:stretch>
            <a:fillRect/>
          </a:stretch>
        </p:blipFill>
        <p:spPr>
          <a:xfrm>
            <a:off x="6341073" y="884867"/>
            <a:ext cx="1694499" cy="2286000"/>
          </a:xfrm>
          <a:prstGeom prst="rect">
            <a:avLst/>
          </a:prstGeom>
        </p:spPr>
      </p:pic>
      <p:pic>
        <p:nvPicPr>
          <p:cNvPr id="6" name="Picture 5" descr="Douglas.jpg"/>
          <p:cNvPicPr>
            <a:picLocks noChangeAspect="1"/>
          </p:cNvPicPr>
          <p:nvPr/>
        </p:nvPicPr>
        <p:blipFill>
          <a:blip r:embed="rId4" cstate="print"/>
          <a:srcRect r="12885" b="17838"/>
          <a:stretch>
            <a:fillRect/>
          </a:stretch>
        </p:blipFill>
        <p:spPr>
          <a:xfrm>
            <a:off x="3496231" y="851289"/>
            <a:ext cx="1676400" cy="2312276"/>
          </a:xfrm>
          <a:prstGeom prst="rect">
            <a:avLst/>
          </a:prstGeom>
        </p:spPr>
      </p:pic>
      <p:pic>
        <p:nvPicPr>
          <p:cNvPr id="7" name="Picture 6" descr="Lincoln 1869.jpg"/>
          <p:cNvPicPr>
            <a:picLocks noChangeAspect="1"/>
          </p:cNvPicPr>
          <p:nvPr/>
        </p:nvPicPr>
        <p:blipFill>
          <a:blip r:embed="rId5" cstate="print"/>
          <a:srcRect l="15050" r="32958" b="43333"/>
          <a:stretch>
            <a:fillRect/>
          </a:stretch>
        </p:blipFill>
        <p:spPr>
          <a:xfrm>
            <a:off x="754726" y="884867"/>
            <a:ext cx="1703294" cy="2286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15534" y="3215702"/>
            <a:ext cx="2237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oper Black" pitchFamily="18" charset="0"/>
              </a:rPr>
              <a:t>Stephen Douglas</a:t>
            </a:r>
          </a:p>
          <a:p>
            <a:pPr algn="ctr"/>
            <a:r>
              <a:rPr lang="en-US" dirty="0" smtClean="0">
                <a:latin typeface="Cooper Black" pitchFamily="18" charset="0"/>
              </a:rPr>
              <a:t>Democrat - North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015914" y="3200721"/>
            <a:ext cx="24211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oper Black" pitchFamily="18" charset="0"/>
              </a:rPr>
              <a:t>John Breckenridge</a:t>
            </a:r>
          </a:p>
          <a:p>
            <a:pPr algn="ctr"/>
            <a:r>
              <a:rPr lang="en-US" dirty="0" smtClean="0">
                <a:latin typeface="Cooper Black" pitchFamily="18" charset="0"/>
              </a:rPr>
              <a:t>Democrat - South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93119" y="3236732"/>
            <a:ext cx="22265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ooper Black" pitchFamily="18" charset="0"/>
              </a:rPr>
              <a:t>Abraham Lincoln</a:t>
            </a:r>
          </a:p>
          <a:p>
            <a:pPr algn="ctr"/>
            <a:r>
              <a:rPr lang="en-US" dirty="0" smtClean="0">
                <a:latin typeface="Cooper Black" pitchFamily="18" charset="0"/>
              </a:rPr>
              <a:t>Republican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713239" y="3236733"/>
            <a:ext cx="2687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oper Black" pitchFamily="18" charset="0"/>
              </a:rPr>
              <a:t>John Bell</a:t>
            </a:r>
          </a:p>
          <a:p>
            <a:pPr algn="ctr"/>
            <a:r>
              <a:rPr lang="en-US" dirty="0" smtClean="0">
                <a:latin typeface="Cooper Black" pitchFamily="18" charset="0"/>
              </a:rPr>
              <a:t>Constitutional Union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662" y="180474"/>
            <a:ext cx="9300411" cy="64248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II. Nominating Conventions of 1860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. Democratic Party splits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1. Met first in South Carolina with Douglas as leading candidate of </a:t>
            </a:r>
            <a:r>
              <a:rPr lang="en-US" dirty="0" smtClean="0">
                <a:solidFill>
                  <a:schemeClr val="tx1"/>
                </a:solidFill>
              </a:rPr>
              <a:t>	northern wing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a. Southern "fire-eaters" regarded him as a traitor for his position on </a:t>
            </a:r>
            <a:r>
              <a:rPr lang="en-US" dirty="0" smtClean="0">
                <a:solidFill>
                  <a:schemeClr val="tx1"/>
                </a:solidFill>
              </a:rPr>
              <a:t>		Lecompton </a:t>
            </a:r>
            <a:r>
              <a:rPr lang="en-US" dirty="0">
                <a:solidFill>
                  <a:schemeClr val="tx1"/>
                </a:solidFill>
              </a:rPr>
              <a:t>and </a:t>
            </a:r>
            <a:r>
              <a:rPr lang="en-US" dirty="0" smtClean="0">
                <a:solidFill>
                  <a:schemeClr val="tx1"/>
                </a:solidFill>
              </a:rPr>
              <a:t>Freeport </a:t>
            </a:r>
            <a:r>
              <a:rPr lang="en-US" dirty="0">
                <a:solidFill>
                  <a:schemeClr val="tx1"/>
                </a:solidFill>
              </a:rPr>
              <a:t>Doctrine and eight cotton states walked </a:t>
            </a:r>
            <a:r>
              <a:rPr lang="en-US" dirty="0" smtClean="0">
                <a:solidFill>
                  <a:schemeClr val="tx1"/>
                </a:solidFill>
              </a:rPr>
              <a:t>		out of the convention</a:t>
            </a:r>
            <a:r>
              <a:rPr lang="en-US" dirty="0">
                <a:solidFill>
                  <a:schemeClr val="tx1"/>
                </a:solidFill>
              </a:rPr>
              <a:t>. 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. Next convention in Baltimore nominated Douglas while the Democratic </a:t>
            </a:r>
            <a:r>
              <a:rPr lang="en-US" dirty="0" smtClean="0">
                <a:solidFill>
                  <a:schemeClr val="tx1"/>
                </a:solidFill>
              </a:rPr>
              <a:t>	party split </a:t>
            </a:r>
            <a:r>
              <a:rPr lang="en-US" dirty="0">
                <a:solidFill>
                  <a:schemeClr val="tx1"/>
                </a:solidFill>
              </a:rPr>
              <a:t>in two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	a</a:t>
            </a:r>
            <a:r>
              <a:rPr lang="en-US" dirty="0">
                <a:solidFill>
                  <a:schemeClr val="tx1"/>
                </a:solidFill>
              </a:rPr>
              <a:t>. Platform: popular sovereignty and against obstruction of Fugitive </a:t>
            </a:r>
            <a:r>
              <a:rPr lang="en-US" dirty="0" smtClean="0">
                <a:solidFill>
                  <a:schemeClr val="tx1"/>
                </a:solidFill>
              </a:rPr>
              <a:t>		Slave </a:t>
            </a:r>
            <a:r>
              <a:rPr lang="en-US" dirty="0">
                <a:solidFill>
                  <a:schemeClr val="tx1"/>
                </a:solidFill>
              </a:rPr>
              <a:t>Law </a:t>
            </a:r>
            <a:r>
              <a:rPr lang="en-US" dirty="0" smtClean="0">
                <a:solidFill>
                  <a:schemeClr val="tx1"/>
                </a:solidFill>
              </a:rPr>
              <a:t>by</a:t>
            </a:r>
            <a:r>
              <a:rPr lang="en-US" dirty="0">
                <a:solidFill>
                  <a:schemeClr val="tx1"/>
                </a:solidFill>
              </a:rPr>
              <a:t> the states.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	b</a:t>
            </a:r>
            <a:r>
              <a:rPr lang="en-US" dirty="0">
                <a:solidFill>
                  <a:schemeClr val="tx1"/>
                </a:solidFill>
              </a:rPr>
              <a:t>. Again, many cotton-state delegates walked out and organized a </a:t>
            </a:r>
            <a:r>
              <a:rPr lang="en-US" dirty="0" smtClean="0">
                <a:solidFill>
                  <a:schemeClr val="tx1"/>
                </a:solidFill>
              </a:rPr>
              <a:t>		rival convention</a:t>
            </a:r>
            <a:r>
              <a:rPr lang="en-US" dirty="0">
                <a:solidFill>
                  <a:schemeClr val="tx1"/>
                </a:solidFill>
              </a:rPr>
              <a:t> in Baltimore where many northern states were </a:t>
            </a:r>
            <a:r>
              <a:rPr lang="en-US" dirty="0" smtClean="0">
                <a:solidFill>
                  <a:schemeClr val="tx1"/>
                </a:solidFill>
              </a:rPr>
              <a:t>			unrepresented</a:t>
            </a:r>
            <a:r>
              <a:rPr lang="en-US" dirty="0">
                <a:solidFill>
                  <a:schemeClr val="tx1"/>
                </a:solidFill>
              </a:rPr>
              <a:t>. 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. Southern Democratic party nominate John C. Breckinridge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a. A moderate from Kentucky, not a </a:t>
            </a:r>
            <a:r>
              <a:rPr lang="en-US" dirty="0" err="1">
                <a:solidFill>
                  <a:schemeClr val="tx1"/>
                </a:solidFill>
              </a:rPr>
              <a:t>disunionist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	b</a:t>
            </a:r>
            <a:r>
              <a:rPr lang="en-US" dirty="0">
                <a:solidFill>
                  <a:schemeClr val="tx1"/>
                </a:solidFill>
              </a:rPr>
              <a:t>. Platform: extension of slavery into territories and annexation of </a:t>
            </a:r>
            <a:r>
              <a:rPr lang="en-US" dirty="0" smtClean="0">
                <a:solidFill>
                  <a:schemeClr val="tx1"/>
                </a:solidFill>
              </a:rPr>
              <a:t>			Cuba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08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Northern Democrats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58343" y="1970314"/>
            <a:ext cx="6477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ooper Black" pitchFamily="18" charset="0"/>
              </a:rPr>
              <a:t>popular </a:t>
            </a:r>
            <a:r>
              <a:rPr lang="en-US" sz="2400" dirty="0">
                <a:latin typeface="Cooper Black" pitchFamily="18" charset="0"/>
              </a:rPr>
              <a:t>sovereignty </a:t>
            </a:r>
            <a:endParaRPr lang="en-US" sz="2400" dirty="0" smtClean="0">
              <a:latin typeface="Cooper Black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Cooper Black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ooper Black" pitchFamily="18" charset="0"/>
              </a:rPr>
              <a:t>against obstruction of the Fugitive Slave Law by the states.</a:t>
            </a:r>
            <a:endParaRPr lang="en-US" sz="2400" dirty="0">
              <a:latin typeface="Cooper Black" pitchFamily="18" charset="0"/>
            </a:endParaRPr>
          </a:p>
        </p:txBody>
      </p:sp>
      <p:pic>
        <p:nvPicPr>
          <p:cNvPr id="5" name="Picture 4" descr="Douglas.jpg"/>
          <p:cNvPicPr>
            <a:picLocks noChangeAspect="1"/>
          </p:cNvPicPr>
          <p:nvPr/>
        </p:nvPicPr>
        <p:blipFill>
          <a:blip r:embed="rId2" cstate="print"/>
          <a:srcRect r="12885" b="17838"/>
          <a:stretch>
            <a:fillRect/>
          </a:stretch>
        </p:blipFill>
        <p:spPr>
          <a:xfrm>
            <a:off x="849086" y="758179"/>
            <a:ext cx="2895600" cy="3993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6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Southern democrats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40628" y="2158030"/>
            <a:ext cx="6477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ooper Black" pitchFamily="18" charset="0"/>
              </a:rPr>
              <a:t>extension of slavery to the west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Cooper Black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ooper Black" pitchFamily="18" charset="0"/>
              </a:rPr>
              <a:t>annexation of Cuba</a:t>
            </a:r>
            <a:endParaRPr lang="en-US" sz="2400" dirty="0">
              <a:latin typeface="Cooper Black" pitchFamily="18" charset="0"/>
            </a:endParaRPr>
          </a:p>
        </p:txBody>
      </p:sp>
      <p:pic>
        <p:nvPicPr>
          <p:cNvPr id="5" name="Picture 4" descr="BreckinridgeJohn.jpg"/>
          <p:cNvPicPr>
            <a:picLocks noChangeAspect="1"/>
          </p:cNvPicPr>
          <p:nvPr/>
        </p:nvPicPr>
        <p:blipFill>
          <a:blip r:embed="rId2" cstate="print"/>
          <a:srcRect r="9524"/>
          <a:stretch>
            <a:fillRect/>
          </a:stretch>
        </p:blipFill>
        <p:spPr>
          <a:xfrm>
            <a:off x="684212" y="1029057"/>
            <a:ext cx="2733902" cy="3688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87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B. Constitutional Union Party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1. Nominate John Bell of Tennessee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a. Wanted to preserve the Union; saw Bell as a compromise 		</a:t>
            </a:r>
            <a:r>
              <a:rPr lang="en-US" dirty="0" smtClean="0">
                <a:solidFill>
                  <a:schemeClr val="tx1"/>
                </a:solidFill>
              </a:rPr>
              <a:t>candidate</a:t>
            </a:r>
            <a:r>
              <a:rPr lang="en-US" dirty="0">
                <a:solidFill>
                  <a:schemeClr val="tx1"/>
                </a:solidFill>
              </a:rPr>
              <a:t>. 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b. Consisted of former Whigs from the upper South and </a:t>
            </a:r>
            <a:r>
              <a:rPr lang="en-US" dirty="0" smtClean="0">
                <a:solidFill>
                  <a:schemeClr val="tx1"/>
                </a:solidFill>
              </a:rPr>
              <a:t>				Know-Nothings</a:t>
            </a:r>
            <a:r>
              <a:rPr lang="en-US" dirty="0">
                <a:solidFill>
                  <a:schemeClr val="tx1"/>
                </a:solidFill>
              </a:rPr>
              <a:t> 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		c. Feared that a Lincoln victory would cause Deep South </a:t>
            </a:r>
            <a:r>
              <a:rPr lang="en-US" dirty="0" smtClean="0">
                <a:solidFill>
                  <a:schemeClr val="tx1"/>
                </a:solidFill>
              </a:rPr>
              <a:t>			states </a:t>
            </a:r>
            <a:r>
              <a:rPr lang="en-US" dirty="0">
                <a:solidFill>
                  <a:schemeClr val="tx1"/>
                </a:solidFill>
              </a:rPr>
              <a:t>to secede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77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Constitutional union party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10744" y="2100942"/>
            <a:ext cx="6477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Cooper Black" pitchFamily="18" charset="0"/>
              </a:rPr>
              <a:t>wanted to preserve the Union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Cooper Black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Cooper Black" pitchFamily="18" charset="0"/>
              </a:rPr>
              <a:t>f</a:t>
            </a:r>
            <a:r>
              <a:rPr lang="en-US" sz="2400" dirty="0" smtClean="0">
                <a:latin typeface="Cooper Black" pitchFamily="18" charset="0"/>
              </a:rPr>
              <a:t>ollow the guidelines in the Constitution</a:t>
            </a:r>
            <a:endParaRPr lang="en-US" sz="2400" dirty="0">
              <a:latin typeface="Cooper Black" pitchFamily="18" charset="0"/>
            </a:endParaRPr>
          </a:p>
        </p:txBody>
      </p:sp>
      <p:pic>
        <p:nvPicPr>
          <p:cNvPr id="5" name="Picture 4" descr="belljohnt.jpg"/>
          <p:cNvPicPr>
            <a:picLocks noChangeAspect="1"/>
          </p:cNvPicPr>
          <p:nvPr/>
        </p:nvPicPr>
        <p:blipFill>
          <a:blip r:embed="rId2" cstate="print"/>
          <a:srcRect b="9724"/>
          <a:stretch>
            <a:fillRect/>
          </a:stretch>
        </p:blipFill>
        <p:spPr>
          <a:xfrm>
            <a:off x="901925" y="1021961"/>
            <a:ext cx="2777445" cy="3727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43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5706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C. Republican Party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1. Nominate Abraham Lincoln of Illinois (believed he was more </a:t>
            </a:r>
            <a:r>
              <a:rPr lang="en-US" dirty="0" smtClean="0">
                <a:solidFill>
                  <a:schemeClr val="tx1"/>
                </a:solidFill>
              </a:rPr>
              <a:t>	electable </a:t>
            </a:r>
            <a:r>
              <a:rPr lang="en-US" dirty="0">
                <a:solidFill>
                  <a:schemeClr val="tx1"/>
                </a:solidFill>
              </a:rPr>
              <a:t>then others)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2</a:t>
            </a:r>
            <a:r>
              <a:rPr lang="en-US" dirty="0">
                <a:solidFill>
                  <a:schemeClr val="tx1"/>
                </a:solidFill>
              </a:rPr>
              <a:t>. William H. Seward the front-runner but perceived as too </a:t>
            </a:r>
            <a:r>
              <a:rPr lang="en-US" dirty="0" smtClean="0">
                <a:solidFill>
                  <a:schemeClr val="tx1"/>
                </a:solidFill>
              </a:rPr>
              <a:t>	radical </a:t>
            </a:r>
            <a:r>
              <a:rPr lang="en-US" dirty="0">
                <a:solidFill>
                  <a:schemeClr val="tx1"/>
                </a:solidFill>
              </a:rPr>
              <a:t>for victory in general election. 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3</a:t>
            </a:r>
            <a:r>
              <a:rPr lang="en-US" dirty="0">
                <a:solidFill>
                  <a:schemeClr val="tx1"/>
                </a:solidFill>
              </a:rPr>
              <a:t>. Platform: </a:t>
            </a:r>
            <a:r>
              <a:rPr lang="en-US" dirty="0" err="1">
                <a:solidFill>
                  <a:schemeClr val="tx1"/>
                </a:solidFill>
              </a:rPr>
              <a:t>nonextention</a:t>
            </a:r>
            <a:r>
              <a:rPr lang="en-US" dirty="0">
                <a:solidFill>
                  <a:schemeClr val="tx1"/>
                </a:solidFill>
              </a:rPr>
              <a:t> of slavery (free-</a:t>
            </a:r>
            <a:r>
              <a:rPr lang="en-US" dirty="0" err="1">
                <a:solidFill>
                  <a:schemeClr val="tx1"/>
                </a:solidFill>
              </a:rPr>
              <a:t>soilers</a:t>
            </a:r>
            <a:r>
              <a:rPr lang="en-US" dirty="0">
                <a:solidFill>
                  <a:schemeClr val="tx1"/>
                </a:solidFill>
              </a:rPr>
              <a:t>), protective tariff </a:t>
            </a:r>
            <a:r>
              <a:rPr lang="en-US" dirty="0" smtClean="0">
                <a:solidFill>
                  <a:schemeClr val="tx1"/>
                </a:solidFill>
              </a:rPr>
              <a:t>	(</a:t>
            </a:r>
            <a:r>
              <a:rPr lang="en-US" dirty="0">
                <a:solidFill>
                  <a:schemeClr val="tx1"/>
                </a:solidFill>
              </a:rPr>
              <a:t>for industrialist), no rights for immigrants (for “Know Nothings”), </a:t>
            </a:r>
            <a:r>
              <a:rPr lang="en-US" dirty="0" smtClean="0">
                <a:solidFill>
                  <a:schemeClr val="tx1"/>
                </a:solidFill>
              </a:rPr>
              <a:t>	Pacific </a:t>
            </a:r>
            <a:r>
              <a:rPr lang="en-US" dirty="0">
                <a:solidFill>
                  <a:schemeClr val="tx1"/>
                </a:solidFill>
              </a:rPr>
              <a:t>Railroad (for Northwest), internal improvements in the </a:t>
            </a:r>
            <a:r>
              <a:rPr lang="en-US" dirty="0" smtClean="0">
                <a:solidFill>
                  <a:schemeClr val="tx1"/>
                </a:solidFill>
              </a:rPr>
              <a:t>	West</a:t>
            </a:r>
            <a:r>
              <a:rPr lang="en-US" dirty="0">
                <a:solidFill>
                  <a:schemeClr val="tx1"/>
                </a:solidFill>
              </a:rPr>
              <a:t>, free Homesteads from public lands (farmers)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D. Warnings and Actions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1. Southern secessionists warned that the election of Lincoln </a:t>
            </a:r>
            <a:r>
              <a:rPr lang="en-US" dirty="0" smtClean="0">
                <a:solidFill>
                  <a:schemeClr val="tx1"/>
                </a:solidFill>
              </a:rPr>
              <a:t>	would </a:t>
            </a:r>
            <a:r>
              <a:rPr lang="en-US" dirty="0">
                <a:solidFill>
                  <a:schemeClr val="tx1"/>
                </a:solidFill>
              </a:rPr>
              <a:t>split the Union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		a. Lincoln not an abolitionist; yet issued no statement to </a:t>
            </a:r>
            <a:r>
              <a:rPr lang="en-US" dirty="0" smtClean="0">
                <a:solidFill>
                  <a:schemeClr val="tx1"/>
                </a:solidFill>
              </a:rPr>
              <a:t>			quell </a:t>
            </a:r>
            <a:r>
              <a:rPr lang="en-US" dirty="0">
                <a:solidFill>
                  <a:schemeClr val="tx1"/>
                </a:solidFill>
              </a:rPr>
              <a:t>southern fears. 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2</a:t>
            </a:r>
            <a:r>
              <a:rPr lang="en-US" dirty="0">
                <a:solidFill>
                  <a:schemeClr val="tx1"/>
                </a:solidFill>
              </a:rPr>
              <a:t>. Lincoln chose not to campaign; let his record stand on its </a:t>
            </a:r>
            <a:r>
              <a:rPr lang="en-US" dirty="0" smtClean="0">
                <a:solidFill>
                  <a:schemeClr val="tx1"/>
                </a:solidFill>
              </a:rPr>
              <a:t>	own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42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157</TotalTime>
  <Words>178</Words>
  <Application>Microsoft Office PowerPoint</Application>
  <PresentationFormat>Widescreen</PresentationFormat>
  <Paragraphs>121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Century Gothic</vt:lpstr>
      <vt:lpstr>Cooper Black</vt:lpstr>
      <vt:lpstr>Wingdings 3</vt:lpstr>
      <vt:lpstr>Slice</vt:lpstr>
      <vt:lpstr>Election of 1860 and Secession </vt:lpstr>
      <vt:lpstr>PowerPoint Presentation</vt:lpstr>
      <vt:lpstr>Candidates</vt:lpstr>
      <vt:lpstr>PowerPoint Presentation</vt:lpstr>
      <vt:lpstr>Northern Democrats</vt:lpstr>
      <vt:lpstr>Southern democrats</vt:lpstr>
      <vt:lpstr>PowerPoint Presentation</vt:lpstr>
      <vt:lpstr>Constitutional union party</vt:lpstr>
      <vt:lpstr>PowerPoint Presentation</vt:lpstr>
      <vt:lpstr>Republican Platform</vt:lpstr>
      <vt:lpstr>results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Election of 1860 and Secession</dc:title>
  <dc:creator>Mallett, Michael</dc:creator>
  <cp:lastModifiedBy>Mallett, Michael</cp:lastModifiedBy>
  <cp:revision>9</cp:revision>
  <dcterms:created xsi:type="dcterms:W3CDTF">2018-03-05T12:43:45Z</dcterms:created>
  <dcterms:modified xsi:type="dcterms:W3CDTF">2018-03-21T13:41:17Z</dcterms:modified>
</cp:coreProperties>
</file>